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697" r:id="rId2"/>
    <p:sldId id="538" r:id="rId3"/>
    <p:sldId id="552" r:id="rId4"/>
    <p:sldId id="539" r:id="rId5"/>
    <p:sldId id="1069" r:id="rId6"/>
    <p:sldId id="541" r:id="rId7"/>
    <p:sldId id="1070" r:id="rId8"/>
    <p:sldId id="716" r:id="rId9"/>
    <p:sldId id="1071" r:id="rId10"/>
    <p:sldId id="543" r:id="rId11"/>
    <p:sldId id="544" r:id="rId12"/>
    <p:sldId id="556" r:id="rId13"/>
    <p:sldId id="1072" r:id="rId14"/>
    <p:sldId id="558" r:id="rId15"/>
    <p:sldId id="559" r:id="rId16"/>
    <p:sldId id="560" r:id="rId17"/>
    <p:sldId id="1068" r:id="rId18"/>
    <p:sldId id="720" r:id="rId19"/>
    <p:sldId id="1078" r:id="rId20"/>
    <p:sldId id="583" r:id="rId21"/>
    <p:sldId id="740" r:id="rId22"/>
    <p:sldId id="737" r:id="rId23"/>
    <p:sldId id="1074" r:id="rId24"/>
    <p:sldId id="1075" r:id="rId25"/>
    <p:sldId id="715" r:id="rId26"/>
    <p:sldId id="678" r:id="rId27"/>
    <p:sldId id="599" r:id="rId28"/>
    <p:sldId id="600" r:id="rId29"/>
    <p:sldId id="602" r:id="rId30"/>
    <p:sldId id="587" r:id="rId31"/>
    <p:sldId id="683" r:id="rId32"/>
    <p:sldId id="643" r:id="rId33"/>
    <p:sldId id="634" r:id="rId34"/>
    <p:sldId id="592" r:id="rId35"/>
    <p:sldId id="1073" r:id="rId36"/>
    <p:sldId id="1066" r:id="rId37"/>
    <p:sldId id="1076" r:id="rId38"/>
    <p:sldId id="595" r:id="rId39"/>
    <p:sldId id="687" r:id="rId40"/>
    <p:sldId id="613" r:id="rId41"/>
    <p:sldId id="688" r:id="rId42"/>
    <p:sldId id="742" r:id="rId43"/>
    <p:sldId id="645" r:id="rId44"/>
    <p:sldId id="107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5" autoAdjust="0"/>
    <p:restoredTop sz="82907" autoAdjust="0"/>
  </p:normalViewPr>
  <p:slideViewPr>
    <p:cSldViewPr>
      <p:cViewPr varScale="1">
        <p:scale>
          <a:sx n="95" d="100"/>
          <a:sy n="95" d="100"/>
        </p:scale>
        <p:origin x="20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41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04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53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877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0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42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04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409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37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66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892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125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979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7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74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55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04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06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087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55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29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scambiaschools.org/eval" TargetMode="External"/><Relationship Id="rId5" Type="http://schemas.openxmlformats.org/officeDocument/2006/relationships/hyperlink" Target="https://flfast.org/test-admin-resources.html" TargetMode="External"/><Relationship Id="rId4" Type="http://schemas.openxmlformats.org/officeDocument/2006/relationships/hyperlink" Target="http://www.fsassessment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953000"/>
          </a:xfrm>
        </p:spPr>
        <p:txBody>
          <a:bodyPr>
            <a:normAutofit/>
          </a:bodyPr>
          <a:lstStyle/>
          <a:p>
            <a:r>
              <a:rPr lang="en-US" b="1" dirty="0"/>
              <a:t>Spring 2024</a:t>
            </a:r>
            <a:br>
              <a:rPr lang="en-US" b="1" dirty="0"/>
            </a:br>
            <a:r>
              <a:rPr lang="en-US" b="1" dirty="0"/>
              <a:t>Statewide Assessments</a:t>
            </a:r>
            <a:br>
              <a:rPr lang="en-US" b="1" dirty="0"/>
            </a:br>
            <a:r>
              <a:rPr lang="en-US" b="1" dirty="0"/>
              <a:t>Training Materials </a:t>
            </a:r>
            <a:br>
              <a:rPr lang="en-US" b="1" dirty="0"/>
            </a:br>
            <a:r>
              <a:rPr lang="en-US" b="1" dirty="0"/>
              <a:t>Elementary</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p>
          <a:p>
            <a:pPr marL="385763" indent="-385763">
              <a:buFont typeface="+mj-lt"/>
              <a:buAutoNum type="arabicPeriod"/>
            </a:pPr>
            <a:r>
              <a:rPr lang="en-US" sz="2400" b="1" dirty="0"/>
              <a:t>A student is cheating during testing. </a:t>
            </a:r>
            <a:r>
              <a:rPr lang="en-US" sz="2400" dirty="0"/>
              <a:t>Cheating is cause for immediate test invalidation. Possible cheating situations include looking at and/or copying from another student’s test, allowing another student to look at or copy from the student’s test, or accessing unauthorized aids. In situations involving cheating, a report must be submitted to FDOE within 10 calendar days of the incident.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55921"/>
          </a:xfrm>
        </p:spPr>
        <p:txBody>
          <a:bodyPr>
            <a:noAutofit/>
          </a:bodyPr>
          <a:lstStyle/>
          <a:p>
            <a:pPr>
              <a:buFont typeface="+mj-lt"/>
              <a:buAutoNum type="arabicPeriod" startAt="3"/>
            </a:pPr>
            <a:r>
              <a:rPr lang="en-US" sz="2400" b="1" dirty="0"/>
              <a:t>A student is not allowed the correct amount of time. </a:t>
            </a:r>
            <a:r>
              <a:rPr lang="en-US" sz="2400" dirty="0"/>
              <a:t>If not enough time is given, invalidation decisions should be made based on whether the student was provided adequate time to respond completely to the test items. If the student feels he or she was provided enough time to respond completely, the test should be submitted for scoring. If too much time is given, discuss the situation with the District Assessment Coordinator.</a:t>
            </a:r>
            <a:br>
              <a:rPr lang="en-US" sz="2400" dirty="0"/>
            </a:br>
            <a:endParaRPr lang="en-US" sz="2400" dirty="0"/>
          </a:p>
          <a:p>
            <a:pPr>
              <a:buFont typeface="+mj-lt"/>
              <a:buAutoNum type="arabicPeriod" startAt="3"/>
            </a:pPr>
            <a:r>
              <a:rPr lang="en-US" sz="2400" b="1" dirty="0"/>
              <a:t>A student becomes ill during testing. </a:t>
            </a:r>
            <a:r>
              <a:rPr lang="en-US" sz="2400" dirty="0"/>
              <a:t>If a student reports after testing that he or she was ill during testing and was significantly affected, the test may be invalidated. </a:t>
            </a:r>
            <a:br>
              <a:rPr lang="en-US" sz="2400" dirty="0"/>
            </a:br>
            <a:r>
              <a:rPr lang="en-US" sz="2400" b="1" dirty="0"/>
              <a:t>If a student is unable to complete a session due to illness, the session may be completed on a subsequent day using the exact time that the student had remaining.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292895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37092" cy="4648200"/>
          </a:xfrm>
        </p:spPr>
        <p:txBody>
          <a:bodyPr>
            <a:noAutofit/>
          </a:bodyPr>
          <a:lstStyle/>
          <a:p>
            <a:pPr marL="457200" indent="-457200">
              <a:buFont typeface="+mj-lt"/>
              <a:buAutoNum type="arabicPeriod" startAt="5"/>
            </a:pPr>
            <a:endParaRPr lang="en-US" sz="2400" b="1" dirty="0"/>
          </a:p>
          <a:p>
            <a:pPr marL="457200" indent="-457200">
              <a:buFont typeface="+mj-lt"/>
              <a:buAutoNum type="arabicPeriod" startAt="5"/>
            </a:pPr>
            <a:r>
              <a:rPr lang="en-US" sz="2400" b="1" dirty="0"/>
              <a:t>A student is given an accommodation not indicated on the student’s IEP, Section 504 plan, or ELL plan. </a:t>
            </a:r>
            <a:r>
              <a:rPr lang="en-US" sz="2400" dirty="0"/>
              <a:t>Testing with accommodations not indicated on a student’s IEP, Section 504 plan, or ELL plan may be cause for invalidation. </a:t>
            </a:r>
          </a:p>
          <a:p>
            <a:pPr marL="457200" indent="-457200">
              <a:buFont typeface="+mj-lt"/>
              <a:buAutoNum type="arabicPeriod" startAt="5"/>
            </a:pPr>
            <a:r>
              <a:rPr lang="en-US" sz="2400" b="1" dirty="0"/>
              <a:t>A student was </a:t>
            </a:r>
            <a:r>
              <a:rPr lang="en-US" sz="2400" b="1" u="sng" dirty="0"/>
              <a:t>not</a:t>
            </a:r>
            <a:r>
              <a:rPr lang="en-US" sz="2400" b="1" dirty="0"/>
              <a:t> provided an allowable accommodation indicated on the student’s IEP, Section 504 plan, or ELL plan. </a:t>
            </a:r>
            <a:r>
              <a:rPr lang="en-US" sz="2400" dirty="0"/>
              <a:t>The situation should be discussed with the student and his or her parents/guardians to determine if the lack of the accommodation significantly affected the student’s performance and if the test should be scored.</a:t>
            </a:r>
          </a:p>
          <a:p>
            <a:pPr marL="457200" indent="-457200">
              <a:buFont typeface="+mj-lt"/>
              <a:buAutoNum type="arabicPeriod" startAt="5"/>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96633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is given an accommodation not allowed on statewide assessments. </a:t>
            </a:r>
            <a:r>
              <a:rPr lang="en-US" sz="2400" dirty="0"/>
              <a:t>If a student is given an accommodation that is not allowed on statewide assessments and compromises the validity of the test, that student’s test must be invalidated. </a:t>
            </a:r>
          </a:p>
          <a:p>
            <a:pPr marL="457200" indent="-457200">
              <a:buFont typeface="+mj-lt"/>
              <a:buAutoNum type="arabicPeriod" startAt="7"/>
            </a:pPr>
            <a:r>
              <a:rPr lang="en-US" sz="2400" b="1" dirty="0"/>
              <a:t>A student works in the wrong session. </a:t>
            </a:r>
            <a:r>
              <a:rPr lang="en-US" sz="2400" dirty="0"/>
              <a:t>If a student working in session 2 goes back and works in Session 1, the test must be invalidated.</a:t>
            </a:r>
            <a:endParaRPr lang="en-US" sz="2400" b="1" dirty="0"/>
          </a:p>
          <a:p>
            <a:pPr marL="457200" indent="-457200">
              <a:buFont typeface="+mj-lt"/>
              <a:buAutoNum type="arabicPeriod" startAt="7"/>
            </a:pPr>
            <a:r>
              <a:rPr lang="en-US" sz="2400" b="1" dirty="0"/>
              <a:t>An error occurs in test administration procedures that could compromise the validity of test results. </a:t>
            </a:r>
            <a:r>
              <a:rPr lang="en-US" sz="2400" dirty="0"/>
              <a:t>If the validity of the test results has been compromised (e.g., a student had access to an unauthorized visual aid that gave an unfair advantage), the test must be invalidated. </a:t>
            </a:r>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71999"/>
          </a:xfrm>
        </p:spPr>
        <p:txBody>
          <a:bodyPr>
            <a:noAutofit/>
          </a:bodyPr>
          <a:lstStyle/>
          <a:p>
            <a:pPr marL="457200" indent="-457200">
              <a:buFont typeface="+mj-lt"/>
              <a:buAutoNum type="arabicPeriod" startAt="10"/>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10"/>
            </a:pPr>
            <a:r>
              <a:rPr lang="en-US" sz="2400" b="1" dirty="0"/>
              <a:t>A student is disruptive during testing. </a:t>
            </a:r>
            <a:r>
              <a:rPr lang="en-US" sz="2400" dirty="0"/>
              <a:t>If a student is disruptive during testing, the school assessment coordinator should determine whether invalidation is an appropriate course of action.</a:t>
            </a:r>
          </a:p>
          <a:p>
            <a:pPr>
              <a:buFont typeface="+mj-lt"/>
              <a:buAutoNum type="arabicPeriod" startAt="10"/>
            </a:pPr>
            <a:r>
              <a:rPr lang="en-US" sz="2400" b="1" dirty="0"/>
              <a:t> 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a:buFont typeface="+mj-lt"/>
              <a:buAutoNum type="arabicPeriod" startAt="10"/>
            </a:pPr>
            <a:endParaRPr lang="en-US" sz="2400" dirty="0"/>
          </a:p>
          <a:p>
            <a:pPr>
              <a:buFont typeface="+mj-lt"/>
              <a:buAutoNum type="arabicPeriod" startAt="10"/>
            </a:pPr>
            <a:endParaRPr lang="en-US" sz="18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5419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300" b="1" dirty="0"/>
              <a:t>For computer-based AND paper-based assessments, test invalidations are entered in TIDE. </a:t>
            </a:r>
            <a:r>
              <a:rPr lang="en-US" sz="2300" dirty="0"/>
              <a:t>Invalidating a test will require the student’s ID number and the reason for invalidation. </a:t>
            </a:r>
          </a:p>
          <a:p>
            <a:r>
              <a:rPr lang="en-US" sz="2300" dirty="0"/>
              <a:t>For paper-based tests, grid the DNS bubble on the front cover of the test and answer book. If a DNS bubble is gridded by mistake, erase it completely and grid the UNDO bubble. </a:t>
            </a:r>
          </a:p>
          <a:p>
            <a:pPr marL="0" indent="0">
              <a:buNone/>
            </a:pPr>
            <a:br>
              <a:rPr lang="en-US" sz="2200" b="1" dirty="0"/>
            </a:br>
            <a:br>
              <a:rPr lang="en-US" sz="2200" b="1" dirty="0"/>
            </a:br>
            <a:br>
              <a:rPr lang="en-US" sz="2200" b="1" dirty="0"/>
            </a:b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223968"/>
            <a:ext cx="2033665" cy="152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73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19793"/>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1447800"/>
            <a:ext cx="8229600" cy="29718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500" dirty="0">
                <a:latin typeface="Calibri" panose="020F0502020204030204" pitchFamily="34" charset="0"/>
                <a:ea typeface="Tahoma" panose="020B0604030504040204" pitchFamily="34" charset="0"/>
                <a:cs typeface="Calibri" panose="020F0502020204030204" pitchFamily="34" charset="0"/>
              </a:rPr>
              <a:t>Grades K-2 Early Lit, Reading &amp; Math (Star)</a:t>
            </a:r>
          </a:p>
          <a:p>
            <a:pPr lvl="0"/>
            <a:r>
              <a:rPr lang="en-US" sz="3500" dirty="0">
                <a:latin typeface="Calibri" panose="020F0502020204030204" pitchFamily="34" charset="0"/>
                <a:ea typeface="Tahoma" panose="020B0604030504040204" pitchFamily="34" charset="0"/>
                <a:cs typeface="Calibri" panose="020F0502020204030204" pitchFamily="34" charset="0"/>
              </a:rPr>
              <a:t>Grades 3-5 FAST Reading</a:t>
            </a:r>
          </a:p>
          <a:p>
            <a:r>
              <a:rPr lang="en-US" sz="3500" dirty="0">
                <a:latin typeface="Calibri" panose="020F0502020204030204" pitchFamily="34" charset="0"/>
                <a:ea typeface="Tahoma" panose="020B0604030504040204" pitchFamily="34" charset="0"/>
                <a:cs typeface="Calibri" panose="020F0502020204030204" pitchFamily="34" charset="0"/>
              </a:rPr>
              <a:t>Grades 3-5 FAST Math</a:t>
            </a:r>
            <a:br>
              <a:rPr lang="en-US" sz="3500" dirty="0">
                <a:latin typeface="Calibri" panose="020F0502020204030204" pitchFamily="34" charset="0"/>
                <a:ea typeface="Tahoma" panose="020B0604030504040204" pitchFamily="34" charset="0"/>
                <a:cs typeface="Calibri" panose="020F0502020204030204" pitchFamily="34" charset="0"/>
              </a:rPr>
            </a:br>
            <a:r>
              <a:rPr lang="en-US" sz="3600" dirty="0">
                <a:solidFill>
                  <a:prstClr val="black"/>
                </a:solidFill>
                <a:ea typeface="Tahoma" panose="020B0604030504040204" pitchFamily="34" charset="0"/>
                <a:cs typeface="Tahoma" panose="020B0604030504040204" pitchFamily="34" charset="0"/>
              </a:rPr>
              <a:t>Grades 4-5 BEST Writing</a:t>
            </a:r>
          </a:p>
          <a:p>
            <a:r>
              <a:rPr lang="en-US" sz="3600" dirty="0">
                <a:solidFill>
                  <a:prstClr val="black"/>
                </a:solidFill>
              </a:rPr>
              <a:t>Grade 5 Science (CBT!)</a:t>
            </a:r>
          </a:p>
          <a:p>
            <a:endParaRPr lang="en-US" sz="3600" dirty="0">
              <a:solidFill>
                <a:prstClr val="black"/>
              </a:solidFill>
              <a:ea typeface="Tahoma" panose="020B0604030504040204" pitchFamily="34" charset="0"/>
              <a:cs typeface="Tahoma" panose="020B0604030504040204" pitchFamily="34" charset="0"/>
            </a:endParaRP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endParaRPr lang="en-US" sz="30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03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483623"/>
            <a:ext cx="3962400" cy="4267201"/>
          </a:xfrm>
        </p:spPr>
        <p:txBody>
          <a:bodyPr>
            <a:noAutofit/>
          </a:bodyPr>
          <a:lstStyle/>
          <a:p>
            <a:pPr marL="0" indent="0">
              <a:buNone/>
              <a:tabLst>
                <a:tab pos="5486400" algn="l"/>
              </a:tabLst>
            </a:pPr>
            <a:r>
              <a:rPr lang="en-US" sz="2400" dirty="0"/>
              <a:t>Policy Information</a:t>
            </a:r>
          </a:p>
          <a:p>
            <a:pPr marL="0" indent="0">
              <a:buNone/>
              <a:tabLst>
                <a:tab pos="5486400" algn="l"/>
              </a:tabLst>
            </a:pPr>
            <a:r>
              <a:rPr lang="en-US" sz="2400" dirty="0"/>
              <a:t>Instructions</a:t>
            </a:r>
          </a:p>
          <a:p>
            <a:pPr marL="0" indent="0">
              <a:buNone/>
              <a:tabLst>
                <a:tab pos="5486400" algn="l"/>
              </a:tabLst>
            </a:pPr>
            <a:r>
              <a:rPr lang="en-US" sz="2400" dirty="0"/>
              <a:t>Checklists</a:t>
            </a:r>
          </a:p>
          <a:p>
            <a:pPr marL="0" indent="0">
              <a:buNone/>
              <a:tabLst>
                <a:tab pos="5486400" algn="l"/>
              </a:tabLst>
            </a:pPr>
            <a:r>
              <a:rPr lang="en-US" sz="2400" dirty="0"/>
              <a:t>Signs &amp; Forms</a:t>
            </a:r>
          </a:p>
          <a:p>
            <a:pPr marL="0" indent="0">
              <a:buNone/>
              <a:tabLst>
                <a:tab pos="5486400" algn="l"/>
              </a:tabLst>
            </a:pPr>
            <a:r>
              <a:rPr lang="en-US" sz="2400" dirty="0"/>
              <a:t>Scripts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40BB5FF-4EDF-4EC2-B37E-60E67F5AFC70}"/>
              </a:ext>
            </a:extLst>
          </p:cNvPr>
          <p:cNvPicPr>
            <a:picLocks noChangeAspect="1"/>
          </p:cNvPicPr>
          <p:nvPr/>
        </p:nvPicPr>
        <p:blipFill>
          <a:blip r:embed="rId4"/>
          <a:stretch>
            <a:fillRect/>
          </a:stretch>
        </p:blipFill>
        <p:spPr>
          <a:xfrm>
            <a:off x="4887241" y="1507907"/>
            <a:ext cx="3418560" cy="4435693"/>
          </a:xfrm>
          <a:prstGeom prst="rect">
            <a:avLst/>
          </a:prstGeom>
          <a:ln>
            <a:solidFill>
              <a:schemeClr val="tx1"/>
            </a:solidFill>
          </a:ln>
        </p:spPr>
      </p:pic>
    </p:spTree>
    <p:extLst>
      <p:ext uri="{BB962C8B-B14F-4D97-AF65-F5344CB8AC3E}">
        <p14:creationId xmlns:p14="http://schemas.microsoft.com/office/powerpoint/2010/main" val="398927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219199"/>
            <a:ext cx="8839200" cy="5470525"/>
          </a:xfrm>
        </p:spPr>
        <p:txBody>
          <a:bodyPr>
            <a:noAutofit/>
          </a:bodyPr>
          <a:lstStyle/>
          <a:p>
            <a:pPr marL="0" indent="0">
              <a:buNone/>
              <a:tabLst>
                <a:tab pos="5486400" algn="l"/>
              </a:tabLst>
            </a:pPr>
            <a:r>
              <a:rPr lang="en-US" sz="2400" dirty="0"/>
              <a:t>TIDE User Guide</a:t>
            </a:r>
          </a:p>
          <a:p>
            <a:pPr marL="0" indent="0">
              <a:buNone/>
              <a:tabLst>
                <a:tab pos="5486400" algn="l"/>
              </a:tabLst>
            </a:pPr>
            <a:r>
              <a:rPr lang="en-US" sz="2400" dirty="0"/>
              <a:t>TIDE Quick Guide</a:t>
            </a:r>
          </a:p>
          <a:p>
            <a:pPr marL="0" indent="0">
              <a:buNone/>
              <a:tabLst>
                <a:tab pos="5486400" algn="l"/>
              </a:tabLst>
            </a:pPr>
            <a:r>
              <a:rPr lang="en-US" sz="2400" dirty="0"/>
              <a:t>Test Administrator User Guide</a:t>
            </a:r>
          </a:p>
          <a:p>
            <a:pPr marL="0" indent="0">
              <a:buNone/>
              <a:tabLst>
                <a:tab pos="5486400" algn="l"/>
              </a:tabLst>
            </a:pPr>
            <a:r>
              <a:rPr lang="en-US" sz="2400" dirty="0"/>
              <a:t>TDS Quick Guide</a:t>
            </a:r>
          </a:p>
          <a:p>
            <a:pPr marL="0" indent="0">
              <a:buNone/>
              <a:tabLst>
                <a:tab pos="5486400" algn="l"/>
              </a:tabLst>
            </a:pPr>
            <a:r>
              <a:rPr lang="en-US" sz="2400" dirty="0"/>
              <a:t>Accommodations Guide (Gr K-2)</a:t>
            </a:r>
          </a:p>
          <a:p>
            <a:pPr marL="0" indent="0">
              <a:buNone/>
              <a:tabLst>
                <a:tab pos="5486400" algn="l"/>
              </a:tabLst>
            </a:pPr>
            <a:r>
              <a:rPr lang="en-US" sz="2400" dirty="0"/>
              <a:t>Accommodations Guide (Gr 3-5)</a:t>
            </a:r>
          </a:p>
          <a:p>
            <a:pPr marL="0" indent="0">
              <a:buNone/>
              <a:tabLst>
                <a:tab pos="5486400" algn="l"/>
              </a:tabLst>
            </a:pPr>
            <a:r>
              <a:rPr lang="en-US" sz="2400" dirty="0"/>
              <a:t>TA Certification Course</a:t>
            </a:r>
          </a:p>
          <a:p>
            <a:pPr marL="0" indent="0">
              <a:buNone/>
              <a:tabLst>
                <a:tab pos="5486400" algn="l"/>
              </a:tabLst>
            </a:pPr>
            <a:endParaRPr lang="en-US" sz="2400" dirty="0"/>
          </a:p>
          <a:p>
            <a:pPr marL="0" indent="0">
              <a:buNone/>
              <a:tabLst>
                <a:tab pos="5486400" algn="l"/>
              </a:tabLst>
            </a:pPr>
            <a:r>
              <a:rPr lang="en-US" sz="2400" b="1" dirty="0"/>
              <a:t>Florida Statewide Assessment Portal </a:t>
            </a:r>
            <a:r>
              <a:rPr lang="en-US" sz="2400" dirty="0"/>
              <a:t> </a:t>
            </a:r>
            <a:r>
              <a:rPr lang="en-US" sz="2400" dirty="0">
                <a:hlinkClick r:id="rId4">
                  <a:extLst>
                    <a:ext uri="{A12FA001-AC4F-418D-AE19-62706E023703}">
                      <ahyp:hlinkClr xmlns:ahyp="http://schemas.microsoft.com/office/drawing/2018/hyperlinkcolor" val="tx"/>
                    </a:ext>
                  </a:extLst>
                </a:hlinkClick>
              </a:rPr>
              <a:t>www.fsassessments.org</a:t>
            </a:r>
            <a:endParaRPr lang="en-US" sz="2400" dirty="0"/>
          </a:p>
          <a:p>
            <a:pPr marL="0" indent="0">
              <a:buNone/>
              <a:tabLst>
                <a:tab pos="5486400" algn="l"/>
              </a:tabLst>
            </a:pPr>
            <a:r>
              <a:rPr lang="en-US" sz="2400" b="1" dirty="0"/>
              <a:t>Testing Resources Page  </a:t>
            </a:r>
            <a:r>
              <a:rPr lang="en-US" sz="2400" dirty="0">
                <a:hlinkClick r:id="rId5">
                  <a:extLst>
                    <a:ext uri="{A12FA001-AC4F-418D-AE19-62706E023703}">
                      <ahyp:hlinkClr xmlns:ahyp="http://schemas.microsoft.com/office/drawing/2018/hyperlinkcolor" val="tx"/>
                    </a:ext>
                  </a:extLst>
                </a:hlinkClick>
              </a:rPr>
              <a:t>https://flfast.org/test-admin-resources.html</a:t>
            </a:r>
            <a:endParaRPr lang="en-US" sz="2400" dirty="0"/>
          </a:p>
          <a:p>
            <a:pPr marL="0" indent="0">
              <a:buNone/>
              <a:tabLst>
                <a:tab pos="5486400" algn="l"/>
              </a:tabLst>
            </a:pPr>
            <a:r>
              <a:rPr lang="en-US" sz="2400" b="1" dirty="0"/>
              <a:t>Google Classroom</a:t>
            </a:r>
          </a:p>
          <a:p>
            <a:pPr marL="0" indent="0">
              <a:buNone/>
              <a:tabLst>
                <a:tab pos="5486400" algn="l"/>
              </a:tabLst>
            </a:pPr>
            <a:r>
              <a:rPr lang="en-US" sz="2400" b="1" dirty="0"/>
              <a:t>Evaluation Services Website </a:t>
            </a:r>
            <a:r>
              <a:rPr lang="en-US" sz="2400" dirty="0"/>
              <a:t> </a:t>
            </a:r>
            <a:r>
              <a:rPr lang="en-US" sz="2400" dirty="0">
                <a:hlinkClick r:id="rId6">
                  <a:extLst>
                    <a:ext uri="{A12FA001-AC4F-418D-AE19-62706E023703}">
                      <ahyp:hlinkClr xmlns:ahyp="http://schemas.microsoft.com/office/drawing/2018/hyperlinkcolor" val="tx"/>
                    </a:ext>
                  </a:extLst>
                </a:hlinkClick>
              </a:rPr>
              <a:t>www.escambiaschools.org/eval</a:t>
            </a: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00495DE-3C65-431F-BC36-0FFA25C31C86}"/>
              </a:ext>
            </a:extLst>
          </p:cNvPr>
          <p:cNvPicPr>
            <a:picLocks noChangeAspect="1"/>
          </p:cNvPicPr>
          <p:nvPr/>
        </p:nvPicPr>
        <p:blipFill>
          <a:blip r:embed="rId7"/>
          <a:stretch>
            <a:fillRect/>
          </a:stretch>
        </p:blipFill>
        <p:spPr>
          <a:xfrm>
            <a:off x="5437909" y="1348582"/>
            <a:ext cx="2563091" cy="3156492"/>
          </a:xfrm>
          <a:prstGeom prst="rect">
            <a:avLst/>
          </a:prstGeom>
          <a:ln w="12700">
            <a:solidFill>
              <a:schemeClr val="tx1"/>
            </a:solidFill>
          </a:ln>
        </p:spPr>
      </p:pic>
    </p:spTree>
    <p:extLst>
      <p:ext uri="{BB962C8B-B14F-4D97-AF65-F5344CB8AC3E}">
        <p14:creationId xmlns:p14="http://schemas.microsoft.com/office/powerpoint/2010/main" val="134644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a:bodyPr>
          <a:lstStyle/>
          <a:p>
            <a:r>
              <a:rPr lang="en-US" dirty="0"/>
              <a:t>K-2 Early Lit, Reading &amp; Math</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149192" y="1409700"/>
            <a:ext cx="8918608" cy="43815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sz="2400" dirty="0">
                <a:solidFill>
                  <a:prstClr val="black"/>
                </a:solidFill>
              </a:rPr>
              <a:t>Star assessments have only 1 session. </a:t>
            </a:r>
          </a:p>
          <a:p>
            <a:pPr>
              <a:defRPr/>
            </a:pPr>
            <a:r>
              <a:rPr lang="en-US" sz="2400" dirty="0">
                <a:solidFill>
                  <a:prstClr val="black"/>
                </a:solidFill>
              </a:rPr>
              <a:t>Students can only take one subject test per day.</a:t>
            </a:r>
          </a:p>
          <a:p>
            <a:pPr>
              <a:defRPr/>
            </a:pPr>
            <a:r>
              <a:rPr lang="en-US" sz="2400" dirty="0">
                <a:solidFill>
                  <a:prstClr val="black"/>
                </a:solidFill>
              </a:rPr>
              <a:t>Timing is kept by the computer and will vary by student.</a:t>
            </a:r>
          </a:p>
          <a:p>
            <a:pPr>
              <a:defRPr/>
            </a:pPr>
            <a:r>
              <a:rPr lang="en-US" sz="2400" dirty="0">
                <a:solidFill>
                  <a:prstClr val="black"/>
                </a:solidFill>
              </a:rPr>
              <a:t>KG students that have scored 852 or higher on Early Lit will take Reading for PM3</a:t>
            </a:r>
          </a:p>
          <a:p>
            <a:pPr>
              <a:defRPr/>
            </a:pPr>
            <a:r>
              <a:rPr lang="en-US" sz="2400" b="1" dirty="0">
                <a:solidFill>
                  <a:prstClr val="black"/>
                </a:solidFill>
              </a:rPr>
              <a:t>All Grade 1 students will take Reading for PM3.</a:t>
            </a:r>
          </a:p>
          <a:p>
            <a:pP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Accommodations</a:t>
            </a:r>
            <a:endParaRPr lang="en-US" sz="2400" dirty="0">
              <a:solidFill>
                <a:prstClr val="black"/>
              </a:solidFill>
              <a:latin typeface="Calibri"/>
            </a:endParaRPr>
          </a:p>
          <a:p>
            <a:pPr lvl="1">
              <a:defRPr/>
            </a:pPr>
            <a:r>
              <a:rPr lang="en-US" sz="2000" b="1" dirty="0">
                <a:solidFill>
                  <a:prstClr val="black"/>
                </a:solidFill>
                <a:latin typeface="Calibri"/>
              </a:rPr>
              <a:t>Only students with an accommodation can have extended/unlimited time.</a:t>
            </a:r>
          </a:p>
          <a:p>
            <a:pPr lvl="1">
              <a:defRPr/>
            </a:pPr>
            <a:r>
              <a:rPr lang="en-US" sz="2000" dirty="0">
                <a:solidFill>
                  <a:prstClr val="black"/>
                </a:solidFill>
                <a:latin typeface="Calibri"/>
              </a:rPr>
              <a:t>Math audio is still allowed for all K-2 students.</a:t>
            </a:r>
          </a:p>
          <a:p>
            <a:pPr lvl="1">
              <a:defRPr/>
            </a:pPr>
            <a:r>
              <a:rPr lang="en-US" sz="2000" dirty="0">
                <a:solidFill>
                  <a:prstClr val="black"/>
                </a:solidFill>
                <a:latin typeface="Calibri"/>
              </a:rPr>
              <a:t>Be sure to review the new K-2 Accommodations Guide.</a:t>
            </a:r>
          </a:p>
          <a:p>
            <a:pPr>
              <a:defRPr/>
            </a:pPr>
            <a:endParaRPr lang="en-US" sz="2400" dirty="0">
              <a:solidFill>
                <a:prstClr val="black"/>
              </a:solidFill>
              <a:latin typeface="Calibri"/>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613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and Math Grades 3-5</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FAST Reading is administered in one 120 minute session. </a:t>
            </a:r>
          </a:p>
          <a:p>
            <a:pPr lvl="0">
              <a:defRPr/>
            </a:pPr>
            <a:r>
              <a:rPr lang="en-US" sz="2400" dirty="0">
                <a:solidFill>
                  <a:prstClr val="black"/>
                </a:solidFill>
                <a:latin typeface="Calibri"/>
              </a:rPr>
              <a:t>FAST Math is </a:t>
            </a:r>
            <a:r>
              <a:rPr lang="en-US" sz="2400" dirty="0">
                <a:solidFill>
                  <a:prstClr val="black"/>
                </a:solidFill>
              </a:rPr>
              <a:t>administered in one 100 minute session.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17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5715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 (cont.)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Grade 5 Science (CBT!)</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Statewide Science Assessment for grade 5 is administered in </a:t>
            </a:r>
            <a:r>
              <a:rPr kumimoji="0" lang="en-US" sz="2400" b="0" i="0" u="none" strike="noStrike" kern="1200" cap="none" spc="0" normalizeH="0" baseline="0" noProof="0" dirty="0">
                <a:ln>
                  <a:noFill/>
                </a:ln>
                <a:solidFill>
                  <a:prstClr val="black"/>
                </a:solidFill>
                <a:effectLst/>
                <a:uLnTx/>
                <a:uFillTx/>
                <a:latin typeface="Calibri"/>
                <a:ea typeface="+mn-ea"/>
                <a:cs typeface="+mn-cs"/>
              </a:rPr>
              <a:t>one 160-minute test session in one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0" lvl="0" indent="0">
              <a:spcAft>
                <a:spcPts val="0"/>
              </a:spcAft>
              <a:buNone/>
              <a:defRPr/>
            </a:pPr>
            <a:r>
              <a:rPr lang="en-US" sz="2600" b="1" dirty="0">
                <a:solidFill>
                  <a:prstClr val="black"/>
                </a:solidFill>
              </a:rPr>
              <a:t>BEST Writing Test Grades 4-5</a:t>
            </a:r>
          </a:p>
          <a:p>
            <a:pPr marL="0" lvl="0" indent="0">
              <a:spcAft>
                <a:spcPts val="0"/>
              </a:spcAft>
              <a:buNone/>
              <a:defRPr/>
            </a:pPr>
            <a:r>
              <a:rPr lang="en-US" sz="2400" dirty="0">
                <a:solidFill>
                  <a:prstClr val="black"/>
                </a:solidFill>
              </a:rPr>
              <a:t>The BEST Writing Test is administered in one 120-minute test session with a 90-minute dismissal option.</a:t>
            </a:r>
          </a:p>
          <a:p>
            <a:pPr lvl="0">
              <a:defRPr/>
            </a:pPr>
            <a:r>
              <a:rPr lang="en-US" sz="2400" dirty="0">
                <a:solidFill>
                  <a:prstClr val="black"/>
                </a:solidFill>
              </a:rPr>
              <a:t>Any student who has not completed a session by the end of the allotted time </a:t>
            </a:r>
            <a:r>
              <a:rPr lang="en-US" sz="2400" b="1" dirty="0">
                <a:solidFill>
                  <a:prstClr val="black"/>
                </a:solidFill>
              </a:rPr>
              <a:t>may continue working up to the length of half of a typical school day. </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r>
              <a:rPr lang="en-US" sz="2400" b="1" dirty="0">
                <a:solidFill>
                  <a:srgbClr val="000000"/>
                </a:solidFill>
              </a:rPr>
              <a:t>District Test Day April 4</a:t>
            </a:r>
            <a:r>
              <a:rPr lang="en-US" sz="2400" b="1" baseline="30000" dirty="0">
                <a:solidFill>
                  <a:srgbClr val="000000"/>
                </a:solidFill>
              </a:rPr>
              <a:t>th</a:t>
            </a:r>
            <a:r>
              <a:rPr lang="en-US" sz="2400">
                <a:solidFill>
                  <a:srgbClr val="000000"/>
                </a:solidFill>
              </a:rPr>
              <a:t>. Makeups until the end of the window on April 12</a:t>
            </a:r>
            <a:r>
              <a:rPr lang="en-US" sz="2400" baseline="30000">
                <a:solidFill>
                  <a:srgbClr val="000000"/>
                </a:solidFill>
              </a:rPr>
              <a:t>th</a:t>
            </a:r>
            <a:r>
              <a:rPr lang="en-US" sz="2400">
                <a:solidFill>
                  <a:srgbClr val="000000"/>
                </a:solidFill>
              </a:rPr>
              <a:t>.</a:t>
            </a:r>
            <a:endParaRPr lang="en-US" sz="2400">
              <a:solidFill>
                <a:prstClr val="black"/>
              </a:solidFill>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91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19042"/>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 Summary Table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781676C-6A8D-4412-9803-90C77ECF1104}"/>
              </a:ext>
            </a:extLst>
          </p:cNvPr>
          <p:cNvPicPr>
            <a:picLocks noChangeAspect="1"/>
          </p:cNvPicPr>
          <p:nvPr/>
        </p:nvPicPr>
        <p:blipFill>
          <a:blip r:embed="rId4"/>
          <a:stretch>
            <a:fillRect/>
          </a:stretch>
        </p:blipFill>
        <p:spPr>
          <a:xfrm>
            <a:off x="710776" y="2726486"/>
            <a:ext cx="7722447" cy="1405027"/>
          </a:xfrm>
          <a:prstGeom prst="rect">
            <a:avLst/>
          </a:prstGeom>
        </p:spPr>
      </p:pic>
    </p:spTree>
    <p:extLst>
      <p:ext uri="{BB962C8B-B14F-4D97-AF65-F5344CB8AC3E}">
        <p14:creationId xmlns:p14="http://schemas.microsoft.com/office/powerpoint/2010/main" val="163658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737092" cy="4571999"/>
          </a:xfrm>
        </p:spPr>
        <p:txBody>
          <a:bodyPr/>
          <a:lstStyle/>
          <a:p>
            <a:pPr marL="0" indent="0">
              <a:buNone/>
            </a:pPr>
            <a:r>
              <a:rPr lang="en-US" sz="2800" b="1" dirty="0"/>
              <a:t>Planning sheets – BEST Writing Test</a:t>
            </a:r>
          </a:p>
          <a:p>
            <a:pPr marL="0" indent="0">
              <a:buNone/>
            </a:pPr>
            <a:r>
              <a:rPr lang="en-US" sz="2400" dirty="0"/>
              <a:t>ALL students taking the BEST Writing Test will receive Writing Planning Sheets that they may use to take notes and plan their responses. </a:t>
            </a:r>
          </a:p>
          <a:p>
            <a:r>
              <a:rPr lang="en-US" sz="2400" dirty="0"/>
              <a:t>The planning sheet is a one-page, letter-sized sheet. The front of the sheet is lined. Planning sheets are distributed to students at the beginning of the test session.</a:t>
            </a:r>
          </a:p>
          <a:p>
            <a:r>
              <a:rPr lang="en-US" sz="2400" dirty="0"/>
              <a:t>Ensure that students have enough desk space to use their planning sheets. </a:t>
            </a:r>
          </a:p>
          <a:p>
            <a:r>
              <a:rPr lang="en-US" sz="2400" b="1" dirty="0"/>
              <a:t>Used planning 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65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219199"/>
            <a:ext cx="8737092" cy="5470525"/>
          </a:xfrm>
        </p:spPr>
        <p:txBody>
          <a:bodyPr/>
          <a:lstStyle/>
          <a:p>
            <a:pPr marL="0" indent="0">
              <a:buNone/>
            </a:pPr>
            <a:r>
              <a:rPr lang="en-US" sz="2800" b="1" dirty="0"/>
              <a:t>Pens/Pencils &amp; Scratch Paper</a:t>
            </a:r>
          </a:p>
          <a:p>
            <a:r>
              <a:rPr lang="en-US" sz="2400" dirty="0"/>
              <a:t>Grades 3-5 students taking </a:t>
            </a:r>
            <a:r>
              <a:rPr lang="en-US" sz="2400" b="1" dirty="0"/>
              <a:t>FAST Math </a:t>
            </a:r>
            <a:r>
              <a:rPr lang="en-US" sz="2400" dirty="0"/>
              <a:t>must be provided with a pen or pencil and FAST Math scratch paper to work the problems. </a:t>
            </a:r>
          </a:p>
          <a:p>
            <a:r>
              <a:rPr lang="en-US" sz="2400" b="1" dirty="0"/>
              <a:t>The official FAST Math scratch paper is required</a:t>
            </a:r>
            <a:r>
              <a:rPr lang="en-US" sz="2400" dirty="0"/>
              <a:t>, and will be provided by the state, but you can make extra copies if needed.</a:t>
            </a:r>
          </a:p>
          <a:p>
            <a:r>
              <a:rPr lang="en-US" sz="2400" dirty="0"/>
              <a:t>Used planning sheets are considered secure materials and must be kept in locked storage and returned in the District Assessment Coordinator ONLY box.</a:t>
            </a:r>
          </a:p>
          <a:p>
            <a:pPr marL="0" indent="0">
              <a:buNone/>
            </a:pPr>
            <a:r>
              <a:rPr lang="en-US" sz="2400" b="1" dirty="0"/>
              <a:t>Reference sheets – Grades 4 &amp; 5 FAST Math</a:t>
            </a:r>
          </a:p>
          <a:p>
            <a:r>
              <a:rPr lang="en-US" sz="2400" dirty="0"/>
              <a:t>Reference Sheets are provided in an online format for computer-based testing. They are displayed in pop-up windows in their respective tests. </a:t>
            </a:r>
          </a:p>
          <a:p>
            <a:r>
              <a:rPr lang="en-US" sz="2400" dirty="0"/>
              <a:t>Hard Copies are optional, but used reference sheets must be collected and returned in the District Assessment Coordinator ONLY box.</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a:t>
            </a:r>
            <a:r>
              <a:rPr lang="en-US" sz="2400" dirty="0"/>
              <a:t>, including non-school-based instructors (e.g., itinerant teachers). In the absence of sufficiently trained administrators, postpone testing until trained personnel are available. </a:t>
            </a:r>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92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742271"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0"/>
            <a:ext cx="8894671" cy="4495800"/>
          </a:xfrm>
        </p:spPr>
        <p:txBody>
          <a:bodyPr/>
          <a:lstStyle/>
          <a:p>
            <a:pPr marL="0" indent="0">
              <a:buNone/>
            </a:pPr>
            <a:r>
              <a:rPr lang="en-US" sz="2800" b="1" dirty="0"/>
              <a:t>Preparation and Training (cont.) </a:t>
            </a:r>
          </a:p>
          <a:p>
            <a:pPr marL="0" indent="0">
              <a:spcBef>
                <a:spcPts val="400"/>
              </a:spcBef>
              <a:spcAft>
                <a:spcPts val="400"/>
              </a:spcAft>
              <a:buNone/>
            </a:pPr>
            <a:r>
              <a:rPr lang="en-US" sz="2200" b="1" dirty="0"/>
              <a:t>Test Administrators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dirty="0"/>
              <a:t>Test administrators who will be administering a test to students with accommodations must be trained in the use of those accommodations. </a:t>
            </a:r>
          </a:p>
          <a:p>
            <a:pPr>
              <a:spcBef>
                <a:spcPts val="400"/>
              </a:spcBef>
              <a:spcAft>
                <a:spcPts val="400"/>
              </a:spcAft>
            </a:pPr>
            <a:r>
              <a:rPr lang="en-US" sz="2400" dirty="0"/>
              <a:t>Test administrators should refer to the Test Administrator Checklists, located in the manuals, before, during, and after testing.</a:t>
            </a:r>
          </a:p>
          <a:p>
            <a:pPr>
              <a:spcBef>
                <a:spcPts val="400"/>
              </a:spcBef>
              <a:spcAft>
                <a:spcPts val="400"/>
              </a:spcAft>
            </a:pPr>
            <a:r>
              <a:rPr lang="en-US" sz="2400" b="1" dirty="0"/>
              <a:t>Test Administrators must check for and remove all unauthorized visual aids posted in classrooms or affixed to student desks prior to testing. </a:t>
            </a:r>
            <a:endParaRPr lang="en-US" sz="2400"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460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343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1900" dirty="0"/>
              <a:t>Determine your school’s policy for the storage of electronic devices during testing. Before testing begins, test administrators ask students to raise their hands if they have any electronic devices with them. Direct test administrators on what to do if students have electronic devices in their possession before testing begins.</a:t>
            </a:r>
          </a:p>
          <a:p>
            <a:pPr marL="230188" lvl="1" indent="-230188">
              <a:buFont typeface="Arial" panose="020B0604020202020204" pitchFamily="34" charset="0"/>
              <a:buChar char="•"/>
            </a:pPr>
            <a:r>
              <a:rPr lang="en-US" sz="19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1900" dirty="0"/>
              <a:t>Ensure test administrators are aware of how to secure a student’s computer or device during a break. For short breaks (e.g., restroom), it is recommended that a visual block be applied to the student’s computer screen or device. For longer breaks, it is recommended that the student pause the test.</a:t>
            </a:r>
            <a:endParaRPr lang="en-US" sz="19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800" b="1" dirty="0"/>
          </a:p>
          <a:p>
            <a:pPr>
              <a:lnSpc>
                <a:spcPct val="80000"/>
              </a:lnSpc>
              <a:spcBef>
                <a:spcPts val="300"/>
              </a:spcBef>
              <a:spcAft>
                <a:spcPts val="300"/>
              </a:spcAft>
            </a:pPr>
            <a:r>
              <a:rPr lang="en-US" sz="2100" dirty="0"/>
              <a:t>Ensure that all test administrators have active usernames and passwords to log in to TIDE. Test administrators will need access to the </a:t>
            </a:r>
            <a:r>
              <a:rPr lang="en-US" sz="2100" b="1" dirty="0"/>
              <a:t>TA Interface </a:t>
            </a:r>
            <a:r>
              <a:rPr lang="en-US" sz="2100" dirty="0"/>
              <a:t>in TIDE in order to administer tests. </a:t>
            </a:r>
          </a:p>
          <a:p>
            <a:pPr>
              <a:lnSpc>
                <a:spcPct val="80000"/>
              </a:lnSpc>
              <a:spcBef>
                <a:spcPts val="300"/>
              </a:spcBef>
              <a:spcAft>
                <a:spcPts val="300"/>
              </a:spcAft>
            </a:pPr>
            <a:endParaRPr lang="en-US" sz="2100" dirty="0"/>
          </a:p>
          <a:p>
            <a:pPr>
              <a:spcBef>
                <a:spcPts val="300"/>
              </a:spcBef>
              <a:spcAft>
                <a:spcPts val="300"/>
              </a:spcAft>
            </a:pPr>
            <a:r>
              <a:rPr lang="en-US" sz="2100" dirty="0"/>
              <a:t>Work with your district assessment coordinator to ensure that all students are uploaded into TIDE. Verify that student eligibility is correct and that accommodations and test settings are correct. </a:t>
            </a:r>
          </a:p>
          <a:p>
            <a:pPr>
              <a:spcBef>
                <a:spcPts val="300"/>
              </a:spcBef>
              <a:spcAft>
                <a:spcPts val="300"/>
              </a:spcAft>
            </a:pPr>
            <a:endParaRPr lang="en-US" sz="2100" dirty="0"/>
          </a:p>
          <a:p>
            <a:pPr>
              <a:spcBef>
                <a:spcPts val="300"/>
              </a:spcBef>
              <a:spcAft>
                <a:spcPts val="300"/>
              </a:spcAft>
            </a:pPr>
            <a:r>
              <a:rPr lang="en-US" sz="2100" b="1" dirty="0"/>
              <a:t>The Florida Education Identifier (FLEID) is now required. </a:t>
            </a:r>
            <a:r>
              <a:rPr lang="en-US" sz="2100" dirty="0"/>
              <a:t>A student’s social security number with an X or a 10-digit district number is no longer accepted.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88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Technology Coordinator</a:t>
            </a:r>
          </a:p>
          <a:p>
            <a:r>
              <a:rPr lang="en-US" sz="2400" dirty="0"/>
              <a:t>It is important that technology coordinators understand their responsibilities before, during, and after a computer-based test administration. </a:t>
            </a:r>
          </a:p>
          <a:p>
            <a:r>
              <a:rPr lang="en-US" sz="2400"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computer-based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679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b="1" dirty="0"/>
              <a:t>Assign Test Group Codes and Print </a:t>
            </a:r>
            <a:r>
              <a:rPr lang="en-US" b="1" dirty="0" err="1"/>
              <a:t>PreID</a:t>
            </a:r>
            <a:r>
              <a:rPr lang="en-US" b="1" dirty="0"/>
              <a:t> Labels</a:t>
            </a:r>
          </a:p>
          <a:p>
            <a:pPr>
              <a:spcBef>
                <a:spcPts val="300"/>
              </a:spcBef>
              <a:spcAft>
                <a:spcPts val="300"/>
              </a:spcAft>
            </a:pPr>
            <a:endParaRPr lang="en-US" sz="2200" b="1" dirty="0"/>
          </a:p>
          <a:p>
            <a:pPr>
              <a:spcBef>
                <a:spcPts val="300"/>
              </a:spcBef>
              <a:spcAft>
                <a:spcPts val="300"/>
              </a:spcAft>
            </a:pPr>
            <a:r>
              <a:rPr lang="en-US" sz="2400" b="1" dirty="0"/>
              <a:t>For paper-based tests, </a:t>
            </a:r>
            <a:r>
              <a:rPr lang="en-US" sz="2400" dirty="0"/>
              <a:t>each test administrator must be given one unique four-digit test group code to use in the testing room for each test administered. Each testing room must use a different test group code.</a:t>
            </a:r>
          </a:p>
          <a:p>
            <a:r>
              <a:rPr lang="en-US" sz="2400" dirty="0"/>
              <a:t>Different unique test group codes must be used for make-up sessions.</a:t>
            </a:r>
          </a:p>
          <a:p>
            <a:r>
              <a:rPr lang="en-US" sz="2400" dirty="0"/>
              <a:t>If a </a:t>
            </a:r>
            <a:r>
              <a:rPr lang="en-US" sz="2400" dirty="0" err="1"/>
              <a:t>PreID</a:t>
            </a:r>
            <a:r>
              <a:rPr lang="en-US" sz="2400" dirty="0"/>
              <a:t> label is not available, an On-Demand </a:t>
            </a:r>
            <a:r>
              <a:rPr lang="en-US" sz="2400" dirty="0" err="1"/>
              <a:t>PreID</a:t>
            </a:r>
            <a:r>
              <a:rPr lang="en-US" sz="2400" dirty="0"/>
              <a:t> Label must be printed and applied to the test and answer book.</a:t>
            </a:r>
          </a:p>
          <a:p>
            <a:r>
              <a:rPr lang="en-US" sz="2400" dirty="0"/>
              <a:t>School staff may verify and apply labels </a:t>
            </a:r>
            <a:r>
              <a:rPr lang="en-US" sz="2400" b="1" dirty="0"/>
              <a:t>no sooner than one week prior to testing</a:t>
            </a:r>
            <a:r>
              <a:rPr lang="en-US" sz="2400" dirty="0"/>
              <a:t>.</a:t>
            </a:r>
          </a:p>
          <a:p>
            <a:endParaRPr lang="en-US" sz="2400" dirty="0"/>
          </a:p>
        </p:txBody>
      </p:sp>
      <p:sp>
        <p:nvSpPr>
          <p:cNvPr id="91140"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63106E-7B88-43A2-AEAD-DEF181336363}"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83086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Students assigned to each testing room—provide Student Names and Student FLEID Numbers</a:t>
            </a:r>
          </a:p>
          <a:p>
            <a:pPr lvl="1">
              <a:spcBef>
                <a:spcPts val="300"/>
              </a:spcBef>
              <a:spcAft>
                <a:spcPts val="300"/>
              </a:spcAft>
              <a:buFont typeface="Arial" panose="020B0604020202020204" pitchFamily="34" charset="0"/>
              <a:buChar char="•"/>
            </a:pPr>
            <a:r>
              <a:rPr lang="en-US" sz="2000" dirty="0"/>
              <a:t>Attendance information—</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 or Test Group Code</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660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D613701-DC12-4115-A5F9-42095C5A2FE2}"/>
              </a:ext>
            </a:extLst>
          </p:cNvPr>
          <p:cNvPicPr>
            <a:picLocks noChangeAspect="1"/>
          </p:cNvPicPr>
          <p:nvPr/>
        </p:nvPicPr>
        <p:blipFill>
          <a:blip r:embed="rId4"/>
          <a:stretch>
            <a:fillRect/>
          </a:stretch>
        </p:blipFill>
        <p:spPr>
          <a:xfrm>
            <a:off x="333375" y="161925"/>
            <a:ext cx="8477250" cy="6534150"/>
          </a:xfrm>
          <a:prstGeom prst="rect">
            <a:avLst/>
          </a:prstGeom>
          <a:ln>
            <a:solidFill>
              <a:schemeClr val="tx1"/>
            </a:solidFill>
          </a:ln>
        </p:spPr>
      </p:pic>
    </p:spTree>
    <p:extLst>
      <p:ext uri="{BB962C8B-B14F-4D97-AF65-F5344CB8AC3E}">
        <p14:creationId xmlns:p14="http://schemas.microsoft.com/office/powerpoint/2010/main" val="3521306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495800"/>
          </a:xfrm>
        </p:spPr>
        <p:txBody>
          <a:bodyPr>
            <a:noAutofit/>
          </a:bodyPr>
          <a:lstStyle/>
          <a:p>
            <a:pPr marL="0" lvl="0" indent="115888">
              <a:buNone/>
            </a:pPr>
            <a:r>
              <a:rPr lang="en-US" sz="2700" b="1" dirty="0">
                <a:solidFill>
                  <a:prstClr val="black"/>
                </a:solidFill>
              </a:rPr>
              <a:t>Seating Charts</a:t>
            </a:r>
          </a:p>
          <a:p>
            <a:pPr>
              <a:spcBef>
                <a:spcPts val="300"/>
              </a:spcBef>
              <a:spcAft>
                <a:spcPts val="300"/>
              </a:spcAft>
            </a:pPr>
            <a:r>
              <a:rPr lang="en-US" sz="2400" dirty="0"/>
              <a:t>Test administrators are required to maintain an accurate seating chart for each group of students testing, and should include the following:</a:t>
            </a:r>
          </a:p>
          <a:p>
            <a:pPr lvl="1">
              <a:spcBef>
                <a:spcPts val="300"/>
              </a:spcBef>
              <a:spcAft>
                <a:spcPts val="300"/>
              </a:spcAft>
            </a:pPr>
            <a:r>
              <a:rPr lang="en-US" sz="2000" dirty="0"/>
              <a:t>Date</a:t>
            </a:r>
          </a:p>
          <a:p>
            <a:pPr lvl="1">
              <a:spcBef>
                <a:spcPts val="300"/>
              </a:spcBef>
              <a:spcAft>
                <a:spcPts val="300"/>
              </a:spcAft>
            </a:pPr>
            <a:r>
              <a:rPr lang="en-US" sz="2000" dirty="0"/>
              <a:t>Test Administrator’s name</a:t>
            </a:r>
          </a:p>
          <a:p>
            <a:pPr lvl="1">
              <a:spcBef>
                <a:spcPts val="300"/>
              </a:spcBef>
              <a:spcAft>
                <a:spcPts val="300"/>
              </a:spcAft>
            </a:pPr>
            <a:r>
              <a:rPr lang="en-US" sz="2000" dirty="0"/>
              <a:t>Session ID/Test Group Code</a:t>
            </a:r>
          </a:p>
          <a:p>
            <a:pPr lvl="1">
              <a:spcBef>
                <a:spcPts val="300"/>
              </a:spcBef>
              <a:spcAft>
                <a:spcPts val="300"/>
              </a:spcAft>
            </a:pPr>
            <a:r>
              <a:rPr lang="en-US" sz="2000" dirty="0"/>
              <a:t>Room name/number</a:t>
            </a:r>
          </a:p>
          <a:p>
            <a:pPr lvl="1">
              <a:spcBef>
                <a:spcPts val="300"/>
              </a:spcBef>
              <a:spcAft>
                <a:spcPts val="300"/>
              </a:spcAft>
            </a:pPr>
            <a:r>
              <a:rPr lang="en-US" sz="2000" dirty="0"/>
              <a:t>Subject</a:t>
            </a:r>
          </a:p>
          <a:p>
            <a:pPr lvl="1">
              <a:spcBef>
                <a:spcPts val="300"/>
              </a:spcBef>
              <a:spcAft>
                <a:spcPts val="300"/>
              </a:spcAft>
            </a:pPr>
            <a:r>
              <a:rPr lang="en-US" sz="2000" dirty="0"/>
              <a:t>Student names</a:t>
            </a:r>
          </a:p>
          <a:p>
            <a:pPr lvl="1">
              <a:spcBef>
                <a:spcPts val="300"/>
              </a:spcBef>
              <a:spcAft>
                <a:spcPts val="300"/>
              </a:spcAft>
            </a:pPr>
            <a:r>
              <a:rPr lang="en-US" sz="2000" dirty="0"/>
              <a:t>Arrow showing direction students are facing</a:t>
            </a:r>
          </a:p>
          <a:p>
            <a:pPr lvl="1">
              <a:spcBef>
                <a:spcPts val="300"/>
              </a:spcBef>
              <a:spcAft>
                <a:spcPts val="300"/>
              </a:spcAft>
            </a:pPr>
            <a:r>
              <a:rPr lang="en-US" sz="2000" dirty="0"/>
              <a:t>Chromebook ID if there were technical issues</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989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t>
            </a:r>
            <a:r>
              <a:rPr lang="en-US" sz="2400" b="1" dirty="0"/>
              <a:t>Accommodations Guide </a:t>
            </a:r>
            <a:r>
              <a:rPr lang="en-US" sz="2400" dirty="0"/>
              <a:t>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9545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905001"/>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TIDE user guide.</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468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2AA1E51C-E8E0-4DD7-A91F-A32F3D9C19F2}"/>
              </a:ext>
            </a:extLst>
          </p:cNvPr>
          <p:cNvSpPr>
            <a:spLocks noGrp="1"/>
          </p:cNvSpPr>
          <p:nvPr>
            <p:ph idx="1"/>
          </p:nvPr>
        </p:nvSpPr>
        <p:spPr/>
        <p:txBody>
          <a:bodyPr/>
          <a:lstStyle/>
          <a:p>
            <a:pPr marL="0" indent="0">
              <a:spcBef>
                <a:spcPts val="300"/>
              </a:spcBef>
              <a:spcAft>
                <a:spcPts val="300"/>
              </a:spcAft>
              <a:buNone/>
            </a:pPr>
            <a:r>
              <a:rPr lang="en-US" sz="2800" b="1" dirty="0"/>
              <a:t>Distribute Test Materials</a:t>
            </a:r>
          </a:p>
          <a:p>
            <a:pPr marL="0" indent="0">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a:t>
            </a:r>
          </a:p>
          <a:p>
            <a:pPr marL="800100">
              <a:spcBef>
                <a:spcPts val="300"/>
              </a:spcBef>
              <a:spcAft>
                <a:spcPts val="300"/>
              </a:spcAft>
            </a:pPr>
            <a:r>
              <a:rPr lang="en-US" sz="2400" dirty="0"/>
              <a:t>Seating Chart</a:t>
            </a:r>
          </a:p>
          <a:p>
            <a:pPr marL="800100">
              <a:spcBef>
                <a:spcPts val="300"/>
              </a:spcBef>
              <a:spcAft>
                <a:spcPts val="300"/>
              </a:spcAft>
            </a:pPr>
            <a:r>
              <a:rPr lang="en-US" sz="2400" dirty="0"/>
              <a:t>Planning Sheets</a:t>
            </a:r>
          </a:p>
          <a:p>
            <a:pPr marL="800100">
              <a:spcBef>
                <a:spcPts val="300"/>
              </a:spcBef>
              <a:spcAft>
                <a:spcPts val="300"/>
              </a:spcAft>
            </a:pPr>
            <a:r>
              <a:rPr lang="en-US" sz="2400" dirty="0"/>
              <a:t>Test and answer books or special document materials (PBT)</a:t>
            </a:r>
          </a:p>
        </p:txBody>
      </p:sp>
    </p:spTree>
    <p:extLst>
      <p:ext uri="{BB962C8B-B14F-4D97-AF65-F5344CB8AC3E}">
        <p14:creationId xmlns:p14="http://schemas.microsoft.com/office/powerpoint/2010/main" val="365232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must be maintained at all times for test materials with barcodes.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8553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76200" y="1905000"/>
            <a:ext cx="8889492" cy="3733800"/>
          </a:xfrm>
        </p:spPr>
        <p:txBody>
          <a:bodyPr/>
          <a:lstStyle/>
          <a:p>
            <a:pPr marL="0" indent="0">
              <a:spcBef>
                <a:spcPts val="300"/>
              </a:spcBef>
              <a:spcAft>
                <a:spcPts val="300"/>
              </a:spcAft>
              <a:buNone/>
            </a:pPr>
            <a:r>
              <a:rPr lang="en-US" sz="2800" b="1" dirty="0"/>
              <a:t>TIDE Requests</a:t>
            </a:r>
            <a:endParaRPr lang="en-US" sz="2400" b="1" dirty="0"/>
          </a:p>
          <a:p>
            <a:pPr>
              <a:lnSpc>
                <a:spcPct val="100000"/>
              </a:lnSpc>
              <a:spcBef>
                <a:spcPts val="0"/>
              </a:spcBef>
              <a:spcAft>
                <a:spcPts val="0"/>
              </a:spcAft>
            </a:pPr>
            <a:r>
              <a:rPr lang="en-US" sz="2400" dirty="0"/>
              <a:t>Submit “Re-open a test session” and “Re-open a test” requests in TIDE when necessary.</a:t>
            </a:r>
          </a:p>
          <a:p>
            <a:pPr>
              <a:lnSpc>
                <a:spcPct val="100000"/>
              </a:lnSpc>
              <a:spcBef>
                <a:spcPts val="0"/>
              </a:spcBef>
              <a:spcAft>
                <a:spcPts val="0"/>
              </a:spcAft>
            </a:pPr>
            <a:r>
              <a:rPr lang="en-US" sz="2400" b="1" dirty="0"/>
              <a:t>After submitting your request, send an email to Nate &amp; Heather for approval. </a:t>
            </a:r>
            <a:r>
              <a:rPr lang="en-US" sz="2400" dirty="0"/>
              <a:t>We are NOT notified when these requests are submitted.</a:t>
            </a:r>
          </a:p>
          <a:p>
            <a:pPr>
              <a:lnSpc>
                <a:spcPct val="100000"/>
              </a:lnSpc>
              <a:spcBef>
                <a:spcPts val="0"/>
              </a:spcBef>
              <a:spcAft>
                <a:spcPts val="0"/>
              </a:spcAft>
            </a:pPr>
            <a:r>
              <a:rPr lang="en-US" sz="2400" dirty="0">
                <a:solidFill>
                  <a:prstClr val="black"/>
                </a:solidFill>
              </a:rPr>
              <a:t>The Invalidations &amp; Requests Summary is available on the Florida Assessment Portal.</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053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152400" y="1752601"/>
            <a:ext cx="8813292" cy="4495799"/>
          </a:xfrm>
        </p:spPr>
        <p:txBody>
          <a:bodyPr/>
          <a:lstStyle/>
          <a:p>
            <a:pPr marL="0" lvl="0" indent="0">
              <a:spcBef>
                <a:spcPts val="300"/>
              </a:spcBef>
              <a:spcAft>
                <a:spcPts val="300"/>
              </a:spcAft>
              <a:buNone/>
            </a:pPr>
            <a:r>
              <a:rPr lang="en-US" sz="2800" b="1" dirty="0">
                <a:solidFill>
                  <a:prstClr val="black"/>
                </a:solidFill>
              </a:rPr>
              <a:t>Monitor Student Progress</a:t>
            </a:r>
          </a:p>
          <a:p>
            <a:pPr lvl="0">
              <a:spcBef>
                <a:spcPts val="300"/>
              </a:spcBef>
              <a:spcAft>
                <a:spcPts val="300"/>
              </a:spcAft>
            </a:pPr>
            <a:r>
              <a:rPr lang="en-US" sz="2400" dirty="0"/>
              <a:t>Student progress and test completion rates for computer-based tests can be monitored in TIDE. 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p>
          <a:p>
            <a:pPr lvl="0">
              <a:spcBef>
                <a:spcPts val="300"/>
              </a:spcBef>
              <a:spcAft>
                <a:spcPts val="300"/>
              </a:spcAft>
            </a:pPr>
            <a:r>
              <a:rPr lang="en-US" sz="2400" b="1" dirty="0">
                <a:solidFill>
                  <a:prstClr val="black"/>
                </a:solidFill>
              </a:rPr>
              <a:t>We will also be sending out Testing Status Reports. Schools must test at least 95% of students to receive a school grade.</a:t>
            </a:r>
          </a:p>
          <a:p>
            <a:pPr marL="0" lvl="0" indent="0">
              <a:spcBef>
                <a:spcPts val="300"/>
              </a:spcBef>
              <a:spcAft>
                <a:spcPts val="300"/>
              </a:spcAft>
              <a:buNone/>
            </a:pP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1524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529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594971"/>
            <a:ext cx="8607582" cy="5011410"/>
          </a:xfrm>
        </p:spPr>
        <p:txBody>
          <a:bodyPr>
            <a:noAutofit/>
          </a:bodyPr>
          <a:lstStyle/>
          <a:p>
            <a:pPr marL="0" indent="0">
              <a:buNone/>
              <a:defRPr/>
            </a:pPr>
            <a:r>
              <a:rPr lang="en-US" sz="2600" b="1" dirty="0"/>
              <a:t>Data Entry Interface (DEI)</a:t>
            </a:r>
          </a:p>
          <a:p>
            <a:pPr marL="457200" indent="-457200">
              <a:spcAft>
                <a:spcPts val="1200"/>
              </a:spcAft>
              <a:defRPr/>
            </a:pPr>
            <a:r>
              <a:rPr lang="en-US" sz="2400" dirty="0"/>
              <a:t>All regular print, large print, and one-item-per-page FAST and B.E.S.T. paper-based assessments </a:t>
            </a:r>
            <a:r>
              <a:rPr lang="en-US" sz="2400" b="1" dirty="0"/>
              <a:t>EXCEPT WRITING </a:t>
            </a:r>
            <a:r>
              <a:rPr lang="en-US" sz="2400" dirty="0"/>
              <a:t>must be transcribed by school staff into the DEI. </a:t>
            </a:r>
          </a:p>
          <a:p>
            <a:pPr marL="457200" indent="-457200">
              <a:spcAft>
                <a:spcPts val="1200"/>
              </a:spcAft>
              <a:defRPr/>
            </a:pPr>
            <a:r>
              <a:rPr lang="en-US" sz="2400" b="1" dirty="0"/>
              <a:t>Staff member 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DEI within one week of the student completing the paper-based assessment, </a:t>
            </a:r>
            <a:r>
              <a:rPr lang="en-US" sz="2400" b="1" dirty="0"/>
              <a:t>even for invalidated tests.  </a:t>
            </a:r>
          </a:p>
          <a:p>
            <a:pPr marL="457200" indent="-457200">
              <a:spcAft>
                <a:spcPts val="1200"/>
              </a:spcAft>
              <a:defRPr/>
            </a:pPr>
            <a:r>
              <a:rPr lang="en-US" sz="2400" dirty="0"/>
              <a:t>More information about the DEI can be found in the </a:t>
            </a:r>
            <a:r>
              <a:rPr lang="en-US" sz="2400" i="1" dirty="0"/>
              <a:t>DEI User Guide </a:t>
            </a:r>
            <a:r>
              <a:rPr lang="en-US" sz="2400" dirty="0"/>
              <a:t>on the FSA Portal.</a:t>
            </a:r>
            <a:endParaRPr lang="en-US" sz="20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973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92C14EF-C7E3-446A-9ECD-88998463B9A0}"/>
              </a:ext>
            </a:extLst>
          </p:cNvPr>
          <p:cNvPicPr>
            <a:picLocks noChangeAspect="1"/>
          </p:cNvPicPr>
          <p:nvPr/>
        </p:nvPicPr>
        <p:blipFill>
          <a:blip r:embed="rId4"/>
          <a:stretch>
            <a:fillRect/>
          </a:stretch>
        </p:blipFill>
        <p:spPr>
          <a:xfrm>
            <a:off x="2118632" y="0"/>
            <a:ext cx="4906736" cy="6858000"/>
          </a:xfrm>
          <a:prstGeom prst="rect">
            <a:avLst/>
          </a:prstGeom>
          <a:ln>
            <a:solidFill>
              <a:schemeClr val="tx1"/>
            </a:solidFill>
          </a:ln>
        </p:spPr>
      </p:pic>
    </p:spTree>
    <p:extLst>
      <p:ext uri="{BB962C8B-B14F-4D97-AF65-F5344CB8AC3E}">
        <p14:creationId xmlns:p14="http://schemas.microsoft.com/office/powerpoint/2010/main" val="104846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Copy all agreements,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842417E-A4F8-4E14-B87A-75524B295A42}"/>
              </a:ext>
            </a:extLst>
          </p:cNvPr>
          <p:cNvPicPr>
            <a:picLocks noChangeAspect="1"/>
          </p:cNvPicPr>
          <p:nvPr/>
        </p:nvPicPr>
        <p:blipFill>
          <a:blip r:embed="rId4"/>
          <a:stretch>
            <a:fillRect/>
          </a:stretch>
        </p:blipFill>
        <p:spPr>
          <a:xfrm>
            <a:off x="199968" y="518808"/>
            <a:ext cx="4237630" cy="5798863"/>
          </a:xfrm>
          <a:prstGeom prst="rect">
            <a:avLst/>
          </a:prstGeom>
          <a:ln>
            <a:solidFill>
              <a:schemeClr val="tx1"/>
            </a:solidFill>
          </a:ln>
        </p:spPr>
      </p:pic>
      <p:pic>
        <p:nvPicPr>
          <p:cNvPr id="3" name="Picture 2">
            <a:extLst>
              <a:ext uri="{FF2B5EF4-FFF2-40B4-BE49-F238E27FC236}">
                <a16:creationId xmlns:a16="http://schemas.microsoft.com/office/drawing/2014/main" id="{9D2C077B-17DD-4C52-A851-B9ACE5C05479}"/>
              </a:ext>
            </a:extLst>
          </p:cNvPr>
          <p:cNvPicPr>
            <a:picLocks noChangeAspect="1"/>
          </p:cNvPicPr>
          <p:nvPr/>
        </p:nvPicPr>
        <p:blipFill>
          <a:blip r:embed="rId5"/>
          <a:stretch>
            <a:fillRect/>
          </a:stretch>
        </p:blipFill>
        <p:spPr>
          <a:xfrm>
            <a:off x="4706404" y="518808"/>
            <a:ext cx="4174124" cy="5798862"/>
          </a:xfrm>
          <a:prstGeom prst="rect">
            <a:avLst/>
          </a:prstGeom>
          <a:ln>
            <a:solidFill>
              <a:schemeClr val="tx1"/>
            </a:solidFill>
          </a:ln>
        </p:spPr>
      </p:pic>
    </p:spTree>
    <p:extLst>
      <p:ext uri="{BB962C8B-B14F-4D97-AF65-F5344CB8AC3E}">
        <p14:creationId xmlns:p14="http://schemas.microsoft.com/office/powerpoint/2010/main" val="113489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C96E1F9-B0A0-46A3-8ABD-54962108B27E}"/>
              </a:ext>
            </a:extLst>
          </p:cNvPr>
          <p:cNvPicPr>
            <a:picLocks noChangeAspect="1"/>
          </p:cNvPicPr>
          <p:nvPr/>
        </p:nvPicPr>
        <p:blipFill>
          <a:blip r:embed="rId4"/>
          <a:stretch>
            <a:fillRect/>
          </a:stretch>
        </p:blipFill>
        <p:spPr>
          <a:xfrm>
            <a:off x="139849" y="168275"/>
            <a:ext cx="8864302" cy="6521449"/>
          </a:xfrm>
          <a:prstGeom prst="rect">
            <a:avLst/>
          </a:prstGeom>
          <a:ln>
            <a:solidFill>
              <a:schemeClr val="tx1"/>
            </a:solidFill>
          </a:ln>
        </p:spPr>
      </p:pic>
    </p:spTree>
    <p:extLst>
      <p:ext uri="{BB962C8B-B14F-4D97-AF65-F5344CB8AC3E}">
        <p14:creationId xmlns:p14="http://schemas.microsoft.com/office/powerpoint/2010/main" val="284489951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81692</TotalTime>
  <Words>3820</Words>
  <Application>Microsoft Office PowerPoint</Application>
  <PresentationFormat>On-screen Show (4:3)</PresentationFormat>
  <Paragraphs>326</Paragraphs>
  <Slides>44</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Tahoma</vt:lpstr>
      <vt:lpstr>Office Theme</vt:lpstr>
      <vt:lpstr>Spring 2024 Statewide Assessments Training Materials  Elementary</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Test Invalidation Policies and Procedures</vt:lpstr>
      <vt:lpstr>PowerPoint Presentation</vt:lpstr>
      <vt:lpstr>Test Invalidation Policies and Procedures</vt:lpstr>
      <vt:lpstr>Test Invalidation Policies and Procedures</vt:lpstr>
      <vt:lpstr>Test Invalidation Policies and Procedures</vt:lpstr>
      <vt:lpstr>Test Invalidation Policies and Procedures</vt:lpstr>
      <vt:lpstr>Florida Statewide Assessments</vt:lpstr>
      <vt:lpstr>Test Administration Resources</vt:lpstr>
      <vt:lpstr>Test Administration Resources</vt:lpstr>
      <vt:lpstr>K-2 Early Lit, Reading &amp; Math</vt:lpstr>
      <vt:lpstr>Test Administration Schedule</vt:lpstr>
      <vt:lpstr>Test Administration Schedule</vt:lpstr>
      <vt:lpstr>Test Administration Schedule</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After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1253</cp:revision>
  <cp:lastPrinted>2023-02-21T15:33:20Z</cp:lastPrinted>
  <dcterms:created xsi:type="dcterms:W3CDTF">2014-12-03T16:33:38Z</dcterms:created>
  <dcterms:modified xsi:type="dcterms:W3CDTF">2024-02-21T14:49:24Z</dcterms:modified>
</cp:coreProperties>
</file>